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4"/>
  </p:sldMasterIdLst>
  <p:sldIdLst>
    <p:sldId id="256" r:id="rId5"/>
    <p:sldId id="268" r:id="rId6"/>
    <p:sldId id="260" r:id="rId7"/>
    <p:sldId id="261" r:id="rId8"/>
    <p:sldId id="264" r:id="rId9"/>
    <p:sldId id="272" r:id="rId10"/>
    <p:sldId id="266" r:id="rId11"/>
    <p:sldId id="273" r:id="rId12"/>
    <p:sldId id="265" r:id="rId13"/>
    <p:sldId id="269" r:id="rId14"/>
    <p:sldId id="271" r:id="rId15"/>
    <p:sldId id="27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853DCA-FC52-4867-9EFA-C2655F95C343}" v="87" dt="2022-01-06T14:33:33.8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94660"/>
  </p:normalViewPr>
  <p:slideViewPr>
    <p:cSldViewPr snapToGrid="0">
      <p:cViewPr varScale="1">
        <p:scale>
          <a:sx n="117" d="100"/>
          <a:sy n="117" d="100"/>
        </p:scale>
        <p:origin x="3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Verhagen" userId="234aa17d-bc5d-4d79-85fb-247d3ab3afcb" providerId="ADAL" clId="{0A853DCA-FC52-4867-9EFA-C2655F95C343}"/>
    <pc:docChg chg="undo custSel addSld delSld modSld">
      <pc:chgData name="Charlotte Verhagen" userId="234aa17d-bc5d-4d79-85fb-247d3ab3afcb" providerId="ADAL" clId="{0A853DCA-FC52-4867-9EFA-C2655F95C343}" dt="2022-01-06T14:34:52.797" v="241" actId="20577"/>
      <pc:docMkLst>
        <pc:docMk/>
      </pc:docMkLst>
      <pc:sldChg chg="modSp mod">
        <pc:chgData name="Charlotte Verhagen" userId="234aa17d-bc5d-4d79-85fb-247d3ab3afcb" providerId="ADAL" clId="{0A853DCA-FC52-4867-9EFA-C2655F95C343}" dt="2022-01-06T14:33:33.822" v="227" actId="122"/>
        <pc:sldMkLst>
          <pc:docMk/>
          <pc:sldMk cId="2381771055" sldId="256"/>
        </pc:sldMkLst>
        <pc:spChg chg="mod">
          <ac:chgData name="Charlotte Verhagen" userId="234aa17d-bc5d-4d79-85fb-247d3ab3afcb" providerId="ADAL" clId="{0A853DCA-FC52-4867-9EFA-C2655F95C343}" dt="2022-01-06T14:33:33.822" v="227" actId="122"/>
          <ac:spMkLst>
            <pc:docMk/>
            <pc:sldMk cId="2381771055" sldId="256"/>
            <ac:spMk id="4" creationId="{00000000-0000-0000-0000-000000000000}"/>
          </ac:spMkLst>
        </pc:spChg>
      </pc:sldChg>
      <pc:sldChg chg="addSp modSp add mod setBg setClrOvrMap">
        <pc:chgData name="Charlotte Verhagen" userId="234aa17d-bc5d-4d79-85fb-247d3ab3afcb" providerId="ADAL" clId="{0A853DCA-FC52-4867-9EFA-C2655F95C343}" dt="2022-01-06T14:15:49.937" v="69" actId="26606"/>
        <pc:sldMkLst>
          <pc:docMk/>
          <pc:sldMk cId="3664381849" sldId="260"/>
        </pc:sldMkLst>
        <pc:spChg chg="mod">
          <ac:chgData name="Charlotte Verhagen" userId="234aa17d-bc5d-4d79-85fb-247d3ab3afcb" providerId="ADAL" clId="{0A853DCA-FC52-4867-9EFA-C2655F95C343}" dt="2022-01-06T14:15:49.937" v="69" actId="26606"/>
          <ac:spMkLst>
            <pc:docMk/>
            <pc:sldMk cId="3664381849" sldId="260"/>
            <ac:spMk id="2" creationId="{00000000-0000-0000-0000-000000000000}"/>
          </ac:spMkLst>
        </pc:spChg>
        <pc:spChg chg="mod">
          <ac:chgData name="Charlotte Verhagen" userId="234aa17d-bc5d-4d79-85fb-247d3ab3afcb" providerId="ADAL" clId="{0A853DCA-FC52-4867-9EFA-C2655F95C343}" dt="2022-01-06T14:15:49.937" v="69" actId="26606"/>
          <ac:spMkLst>
            <pc:docMk/>
            <pc:sldMk cId="3664381849" sldId="260"/>
            <ac:spMk id="3" creationId="{00000000-0000-0000-0000-000000000000}"/>
          </ac:spMkLst>
        </pc:spChg>
        <pc:spChg chg="add">
          <ac:chgData name="Charlotte Verhagen" userId="234aa17d-bc5d-4d79-85fb-247d3ab3afcb" providerId="ADAL" clId="{0A853DCA-FC52-4867-9EFA-C2655F95C343}" dt="2022-01-06T14:15:49.937" v="69" actId="26606"/>
          <ac:spMkLst>
            <pc:docMk/>
            <pc:sldMk cId="3664381849" sldId="260"/>
            <ac:spMk id="8" creationId="{A10C41F2-1746-4431-9B52-B9F147A896B8}"/>
          </ac:spMkLst>
        </pc:spChg>
        <pc:spChg chg="add">
          <ac:chgData name="Charlotte Verhagen" userId="234aa17d-bc5d-4d79-85fb-247d3ab3afcb" providerId="ADAL" clId="{0A853DCA-FC52-4867-9EFA-C2655F95C343}" dt="2022-01-06T14:15:49.937" v="69" actId="26606"/>
          <ac:spMkLst>
            <pc:docMk/>
            <pc:sldMk cId="3664381849" sldId="260"/>
            <ac:spMk id="10" creationId="{7984928E-D694-4849-BBAD-D7C7DC405478}"/>
          </ac:spMkLst>
        </pc:spChg>
        <pc:cxnChg chg="add">
          <ac:chgData name="Charlotte Verhagen" userId="234aa17d-bc5d-4d79-85fb-247d3ab3afcb" providerId="ADAL" clId="{0A853DCA-FC52-4867-9EFA-C2655F95C343}" dt="2022-01-06T14:15:49.937" v="69" actId="26606"/>
          <ac:cxnSpMkLst>
            <pc:docMk/>
            <pc:sldMk cId="3664381849" sldId="260"/>
            <ac:cxnSpMk id="12" creationId="{99237721-19CF-41B1-AA0A-E1E1A8282D52}"/>
          </ac:cxnSpMkLst>
        </pc:cxnChg>
      </pc:sldChg>
      <pc:sldChg chg="modSp add mod">
        <pc:chgData name="Charlotte Verhagen" userId="234aa17d-bc5d-4d79-85fb-247d3ab3afcb" providerId="ADAL" clId="{0A853DCA-FC52-4867-9EFA-C2655F95C343}" dt="2022-01-06T14:34:52.797" v="241" actId="20577"/>
        <pc:sldMkLst>
          <pc:docMk/>
          <pc:sldMk cId="4270090826" sldId="261"/>
        </pc:sldMkLst>
        <pc:spChg chg="mod">
          <ac:chgData name="Charlotte Verhagen" userId="234aa17d-bc5d-4d79-85fb-247d3ab3afcb" providerId="ADAL" clId="{0A853DCA-FC52-4867-9EFA-C2655F95C343}" dt="2022-01-06T14:34:52.797" v="241" actId="20577"/>
          <ac:spMkLst>
            <pc:docMk/>
            <pc:sldMk cId="4270090826" sldId="261"/>
            <ac:spMk id="3" creationId="{00000000-0000-0000-0000-000000000000}"/>
          </ac:spMkLst>
        </pc:spChg>
      </pc:sldChg>
      <pc:sldChg chg="modSp add mod">
        <pc:chgData name="Charlotte Verhagen" userId="234aa17d-bc5d-4d79-85fb-247d3ab3afcb" providerId="ADAL" clId="{0A853DCA-FC52-4867-9EFA-C2655F95C343}" dt="2022-01-06T14:34:36.879" v="238" actId="115"/>
        <pc:sldMkLst>
          <pc:docMk/>
          <pc:sldMk cId="4161220812" sldId="264"/>
        </pc:sldMkLst>
        <pc:spChg chg="mod">
          <ac:chgData name="Charlotte Verhagen" userId="234aa17d-bc5d-4d79-85fb-247d3ab3afcb" providerId="ADAL" clId="{0A853DCA-FC52-4867-9EFA-C2655F95C343}" dt="2022-01-06T14:34:36.879" v="238" actId="115"/>
          <ac:spMkLst>
            <pc:docMk/>
            <pc:sldMk cId="4161220812" sldId="264"/>
            <ac:spMk id="2" creationId="{00000000-0000-0000-0000-000000000000}"/>
          </ac:spMkLst>
        </pc:spChg>
        <pc:spChg chg="mod">
          <ac:chgData name="Charlotte Verhagen" userId="234aa17d-bc5d-4d79-85fb-247d3ab3afcb" providerId="ADAL" clId="{0A853DCA-FC52-4867-9EFA-C2655F95C343}" dt="2022-01-06T14:18:11.483" v="201" actId="20577"/>
          <ac:spMkLst>
            <pc:docMk/>
            <pc:sldMk cId="4161220812" sldId="264"/>
            <ac:spMk id="3" creationId="{00000000-0000-0000-0000-000000000000}"/>
          </ac:spMkLst>
        </pc:spChg>
      </pc:sldChg>
      <pc:sldChg chg="modSp mod">
        <pc:chgData name="Charlotte Verhagen" userId="234aa17d-bc5d-4d79-85fb-247d3ab3afcb" providerId="ADAL" clId="{0A853DCA-FC52-4867-9EFA-C2655F95C343}" dt="2022-01-06T14:34:24.583" v="236" actId="20577"/>
        <pc:sldMkLst>
          <pc:docMk/>
          <pc:sldMk cId="798547518" sldId="265"/>
        </pc:sldMkLst>
        <pc:spChg chg="mod">
          <ac:chgData name="Charlotte Verhagen" userId="234aa17d-bc5d-4d79-85fb-247d3ab3afcb" providerId="ADAL" clId="{0A853DCA-FC52-4867-9EFA-C2655F95C343}" dt="2022-01-06T14:34:24.583" v="236" actId="20577"/>
          <ac:spMkLst>
            <pc:docMk/>
            <pc:sldMk cId="798547518" sldId="265"/>
            <ac:spMk id="3" creationId="{00000000-0000-0000-0000-000000000000}"/>
          </ac:spMkLst>
        </pc:spChg>
      </pc:sldChg>
      <pc:sldChg chg="modSp add mod">
        <pc:chgData name="Charlotte Verhagen" userId="234aa17d-bc5d-4d79-85fb-247d3ab3afcb" providerId="ADAL" clId="{0A853DCA-FC52-4867-9EFA-C2655F95C343}" dt="2022-01-06T14:15:31.070" v="68" actId="15"/>
        <pc:sldMkLst>
          <pc:docMk/>
          <pc:sldMk cId="2201832174" sldId="268"/>
        </pc:sldMkLst>
        <pc:spChg chg="mod">
          <ac:chgData name="Charlotte Verhagen" userId="234aa17d-bc5d-4d79-85fb-247d3ab3afcb" providerId="ADAL" clId="{0A853DCA-FC52-4867-9EFA-C2655F95C343}" dt="2022-01-06T14:15:31.070" v="68" actId="15"/>
          <ac:spMkLst>
            <pc:docMk/>
            <pc:sldMk cId="2201832174" sldId="268"/>
            <ac:spMk id="3" creationId="{00000000-0000-0000-0000-000000000000}"/>
          </ac:spMkLst>
        </pc:spChg>
      </pc:sldChg>
      <pc:sldChg chg="modSp mod">
        <pc:chgData name="Charlotte Verhagen" userId="234aa17d-bc5d-4d79-85fb-247d3ab3afcb" providerId="ADAL" clId="{0A853DCA-FC52-4867-9EFA-C2655F95C343}" dt="2022-01-06T14:12:09.952" v="0" actId="6549"/>
        <pc:sldMkLst>
          <pc:docMk/>
          <pc:sldMk cId="1127701353" sldId="272"/>
        </pc:sldMkLst>
        <pc:spChg chg="mod">
          <ac:chgData name="Charlotte Verhagen" userId="234aa17d-bc5d-4d79-85fb-247d3ab3afcb" providerId="ADAL" clId="{0A853DCA-FC52-4867-9EFA-C2655F95C343}" dt="2022-01-06T14:12:09.952" v="0" actId="6549"/>
          <ac:spMkLst>
            <pc:docMk/>
            <pc:sldMk cId="1127701353" sldId="272"/>
            <ac:spMk id="3" creationId="{10B0FC81-ED00-4276-90E4-483882121489}"/>
          </ac:spMkLst>
        </pc:spChg>
      </pc:sldChg>
      <pc:sldChg chg="add del">
        <pc:chgData name="Charlotte Verhagen" userId="234aa17d-bc5d-4d79-85fb-247d3ab3afcb" providerId="ADAL" clId="{0A853DCA-FC52-4867-9EFA-C2655F95C343}" dt="2022-01-06T14:24:55.731" v="202" actId="47"/>
        <pc:sldMkLst>
          <pc:docMk/>
          <pc:sldMk cId="1583006953" sldId="27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4301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‹nr.›</a:t>
            </a:fld>
            <a:endParaRPr lang="en-US" dirty="0"/>
          </a:p>
        </p:txBody>
      </p:sp>
    </p:spTree>
    <p:extLst>
      <p:ext uri="{BB962C8B-B14F-4D97-AF65-F5344CB8AC3E}">
        <p14:creationId xmlns:p14="http://schemas.microsoft.com/office/powerpoint/2010/main" val="668294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nl-NL"/>
              <a:t>Klik om stijl te bewerken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43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‹nr.›</a:t>
            </a:fld>
            <a:endParaRPr lang="en-US" dirty="0"/>
          </a:p>
        </p:txBody>
      </p:sp>
    </p:spTree>
    <p:extLst>
      <p:ext uri="{BB962C8B-B14F-4D97-AF65-F5344CB8AC3E}">
        <p14:creationId xmlns:p14="http://schemas.microsoft.com/office/powerpoint/2010/main" val="1348430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268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‹nr.›</a:t>
            </a:fld>
            <a:endParaRPr lang="en-US" dirty="0"/>
          </a:p>
        </p:txBody>
      </p:sp>
    </p:spTree>
    <p:extLst>
      <p:ext uri="{BB962C8B-B14F-4D97-AF65-F5344CB8AC3E}">
        <p14:creationId xmlns:p14="http://schemas.microsoft.com/office/powerpoint/2010/main" val="2510553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24128" y="2967788"/>
            <a:ext cx="4754880" cy="33415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Klikken om de tekststijl van het model te bewerken</a:t>
            </a:r>
          </a:p>
        </p:txBody>
      </p:sp>
      <p:sp>
        <p:nvSpPr>
          <p:cNvPr id="6" name="Content Placeholder 5"/>
          <p:cNvSpPr>
            <a:spLocks noGrp="1"/>
          </p:cNvSpPr>
          <p:nvPr>
            <p:ph sz="quarter" idx="4"/>
          </p:nvPr>
        </p:nvSpPr>
        <p:spPr>
          <a:xfrm>
            <a:off x="5990888" y="2967788"/>
            <a:ext cx="4754880" cy="33415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544840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607288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072676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2A54C80-263E-416B-A8E0-580EDEADCBDC}" type="datetimeFigureOut">
              <a:rPr lang="en-US" smtClean="0"/>
              <a:t>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‹nr.›</a:t>
            </a:fld>
            <a:endParaRPr lang="en-US" dirty="0"/>
          </a:p>
        </p:txBody>
      </p:sp>
    </p:spTree>
    <p:extLst>
      <p:ext uri="{BB962C8B-B14F-4D97-AF65-F5344CB8AC3E}">
        <p14:creationId xmlns:p14="http://schemas.microsoft.com/office/powerpoint/2010/main" val="679622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smtClean="0"/>
              <a:pPr/>
              <a:t>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465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1/6/2022</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‹nr.›</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9628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9ABC736F-FD1E-4980-876D-E5C387739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8D98EE46-797C-45B8-8337-491B94E05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634501" y="640080"/>
            <a:ext cx="4019429" cy="3339348"/>
          </a:xfrm>
        </p:spPr>
        <p:txBody>
          <a:bodyPr anchor="b">
            <a:normAutofit/>
          </a:bodyPr>
          <a:lstStyle/>
          <a:p>
            <a:r>
              <a:rPr lang="nl-NL" sz="4100" dirty="0">
                <a:solidFill>
                  <a:srgbClr val="FFFFFF"/>
                </a:solidFill>
              </a:rPr>
              <a:t>Gehandicaptenzorg</a:t>
            </a:r>
          </a:p>
        </p:txBody>
      </p:sp>
      <p:sp>
        <p:nvSpPr>
          <p:cNvPr id="4" name="Ondertitel 3"/>
          <p:cNvSpPr>
            <a:spLocks noGrp="1"/>
          </p:cNvSpPr>
          <p:nvPr>
            <p:ph type="subTitle" idx="1"/>
          </p:nvPr>
        </p:nvSpPr>
        <p:spPr>
          <a:xfrm>
            <a:off x="638921" y="4315017"/>
            <a:ext cx="3966369" cy="1893939"/>
          </a:xfrm>
        </p:spPr>
        <p:txBody>
          <a:bodyPr anchor="t">
            <a:normAutofit/>
          </a:bodyPr>
          <a:lstStyle/>
          <a:p>
            <a:pPr algn="ctr"/>
            <a:r>
              <a:rPr lang="nl-NL" sz="1500" dirty="0">
                <a:solidFill>
                  <a:srgbClr val="FFFFFF"/>
                </a:solidFill>
              </a:rPr>
              <a:t>Oorzaken en syndromen</a:t>
            </a:r>
          </a:p>
        </p:txBody>
      </p:sp>
      <p:cxnSp>
        <p:nvCxnSpPr>
          <p:cNvPr id="13" name="Straight Connector 12">
            <a:extLst>
              <a:ext uri="{FF2B5EF4-FFF2-40B4-BE49-F238E27FC236}">
                <a16:creationId xmlns:a16="http://schemas.microsoft.com/office/drawing/2014/main" id="{4E4CA735-62CB-4665-AA7D-4A259E3F7C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9130" y="4156010"/>
            <a:ext cx="35661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915B512-930A-40F0-82A6-4895B71A9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396" y="0"/>
            <a:ext cx="6909991" cy="6858000"/>
          </a:xfrm>
          <a:prstGeom prst="rect">
            <a:avLst/>
          </a:prstGeom>
          <a:blipFill dpi="0" rotWithShape="1">
            <a:blip r:embed="rId2">
              <a:duotone>
                <a:schemeClr val="accent1">
                  <a:shade val="45000"/>
                  <a:satMod val="135000"/>
                </a:schemeClr>
                <a:prstClr val="white"/>
              </a:duotone>
            </a:blip>
            <a:srcRect/>
            <a:tile tx="6350" ty="-101600" sx="70000" sy="7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Tree>
    <p:extLst>
      <p:ext uri="{BB962C8B-B14F-4D97-AF65-F5344CB8AC3E}">
        <p14:creationId xmlns:p14="http://schemas.microsoft.com/office/powerpoint/2010/main" val="2381771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4382347"/>
            <a:ext cx="5688020"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73024" y="4608575"/>
            <a:ext cx="5242560" cy="1765715"/>
          </a:xfrm>
        </p:spPr>
        <p:txBody>
          <a:bodyPr>
            <a:normAutofit/>
          </a:bodyPr>
          <a:lstStyle/>
          <a:p>
            <a:pPr algn="r"/>
            <a:r>
              <a:rPr lang="nl-NL" sz="4400">
                <a:solidFill>
                  <a:srgbClr val="FFFFFF"/>
                </a:solidFill>
              </a:rPr>
              <a:t>Hoe ziet Marco zijn leven er uit?</a:t>
            </a:r>
          </a:p>
        </p:txBody>
      </p:sp>
      <p:pic>
        <p:nvPicPr>
          <p:cNvPr id="5" name="Afbeelding 4"/>
          <p:cNvPicPr>
            <a:picLocks noChangeAspect="1"/>
          </p:cNvPicPr>
          <p:nvPr/>
        </p:nvPicPr>
        <p:blipFill rotWithShape="1">
          <a:blip r:embed="rId2"/>
          <a:srcRect t="6626" b="1959"/>
          <a:stretch/>
        </p:blipFill>
        <p:spPr>
          <a:xfrm>
            <a:off x="327547" y="321733"/>
            <a:ext cx="5688020" cy="3899748"/>
          </a:xfrm>
          <a:prstGeom prst="rect">
            <a:avLst/>
          </a:prstGeom>
        </p:spPr>
      </p:pic>
      <p:sp>
        <p:nvSpPr>
          <p:cNvPr id="12" name="Rectangle 11">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rgbClr val="3E3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6661065" y="974875"/>
            <a:ext cx="4724573" cy="4852362"/>
          </a:xfrm>
        </p:spPr>
        <p:txBody>
          <a:bodyPr anchor="ctr">
            <a:normAutofit lnSpcReduction="10000"/>
          </a:bodyPr>
          <a:lstStyle/>
          <a:p>
            <a:endParaRPr lang="nl-NL" dirty="0">
              <a:solidFill>
                <a:srgbClr val="FFFFFF"/>
              </a:solidFill>
            </a:endParaRPr>
          </a:p>
          <a:p>
            <a:r>
              <a:rPr lang="nl-NL" dirty="0">
                <a:solidFill>
                  <a:srgbClr val="FFFFFF"/>
                </a:solidFill>
              </a:rPr>
              <a:t>Hij woont in een instelling voor mensen met een verstandelijke beperking</a:t>
            </a:r>
          </a:p>
          <a:p>
            <a:r>
              <a:rPr lang="nl-NL" dirty="0">
                <a:solidFill>
                  <a:srgbClr val="FFFFFF"/>
                </a:solidFill>
              </a:rPr>
              <a:t>Op zijn woongroep woont hij samen met nog 7 andere bewoners</a:t>
            </a:r>
          </a:p>
          <a:p>
            <a:r>
              <a:rPr lang="nl-NL" dirty="0">
                <a:solidFill>
                  <a:srgbClr val="FFFFFF"/>
                </a:solidFill>
              </a:rPr>
              <a:t>Overdag gaat hij naar dagbesteding, hier </a:t>
            </a:r>
            <a:r>
              <a:rPr lang="nl-NL" dirty="0" err="1">
                <a:solidFill>
                  <a:srgbClr val="FFFFFF"/>
                </a:solidFill>
              </a:rPr>
              <a:t>snoezelt</a:t>
            </a:r>
            <a:r>
              <a:rPr lang="nl-NL" dirty="0">
                <a:solidFill>
                  <a:srgbClr val="FFFFFF"/>
                </a:solidFill>
              </a:rPr>
              <a:t> hij veel en proberen ze hem zintuigelijke ervaringen aan te bieden.</a:t>
            </a:r>
          </a:p>
          <a:p>
            <a:r>
              <a:rPr lang="nl-NL" dirty="0">
                <a:solidFill>
                  <a:srgbClr val="FFFFFF"/>
                </a:solidFill>
              </a:rPr>
              <a:t>Marco heeft 24/7 zorg nodig en is voor alles afhankelijk van zijn begeleiders</a:t>
            </a:r>
          </a:p>
          <a:p>
            <a:r>
              <a:rPr lang="nl-NL" dirty="0">
                <a:solidFill>
                  <a:srgbClr val="FFFFFF"/>
                </a:solidFill>
              </a:rPr>
              <a:t>In het weekend gaat hij meestal een dag naar huis</a:t>
            </a:r>
          </a:p>
          <a:p>
            <a:endParaRPr lang="nl-NL" dirty="0">
              <a:solidFill>
                <a:srgbClr val="FFFFFF"/>
              </a:solidFill>
            </a:endParaRPr>
          </a:p>
          <a:p>
            <a:pPr marL="0" indent="0">
              <a:buNone/>
            </a:pPr>
            <a:endParaRPr lang="nl-NL" dirty="0">
              <a:solidFill>
                <a:srgbClr val="FFFFFF"/>
              </a:solidFill>
            </a:endParaRPr>
          </a:p>
        </p:txBody>
      </p:sp>
    </p:spTree>
    <p:extLst>
      <p:ext uri="{BB962C8B-B14F-4D97-AF65-F5344CB8AC3E}">
        <p14:creationId xmlns:p14="http://schemas.microsoft.com/office/powerpoint/2010/main" val="175062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Problemen </a:t>
            </a:r>
          </a:p>
        </p:txBody>
      </p:sp>
      <p:sp>
        <p:nvSpPr>
          <p:cNvPr id="3" name="Tijdelijke aanduiding voor inhoud 2"/>
          <p:cNvSpPr>
            <a:spLocks noGrp="1"/>
          </p:cNvSpPr>
          <p:nvPr>
            <p:ph idx="1"/>
          </p:nvPr>
        </p:nvSpPr>
        <p:spPr/>
        <p:txBody>
          <a:bodyPr/>
          <a:lstStyle/>
          <a:p>
            <a:r>
              <a:rPr lang="nl-NL" dirty="0"/>
              <a:t>Verstandelijk beperkt</a:t>
            </a:r>
          </a:p>
          <a:p>
            <a:r>
              <a:rPr lang="nl-NL" dirty="0"/>
              <a:t>Motorisch beperkt</a:t>
            </a:r>
          </a:p>
          <a:p>
            <a:r>
              <a:rPr lang="nl-NL" dirty="0"/>
              <a:t>Ademhalingsstoornis</a:t>
            </a:r>
          </a:p>
          <a:p>
            <a:r>
              <a:rPr lang="nl-NL" dirty="0"/>
              <a:t>Ernstige scoliose</a:t>
            </a:r>
          </a:p>
          <a:p>
            <a:r>
              <a:rPr lang="nl-NL" dirty="0"/>
              <a:t>Epilepsie</a:t>
            </a:r>
          </a:p>
          <a:p>
            <a:r>
              <a:rPr lang="nl-NL" dirty="0"/>
              <a:t>Problemen met het verwerken van zintuigelijke informatie</a:t>
            </a:r>
          </a:p>
          <a:p>
            <a:r>
              <a:rPr lang="nl-NL" dirty="0"/>
              <a:t>PEG sonde, krijgt sondevoeding</a:t>
            </a:r>
          </a:p>
        </p:txBody>
      </p:sp>
    </p:spTree>
    <p:extLst>
      <p:ext uri="{BB962C8B-B14F-4D97-AF65-F5344CB8AC3E}">
        <p14:creationId xmlns:p14="http://schemas.microsoft.com/office/powerpoint/2010/main" val="944149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9ABC736F-FD1E-4980-876D-E5C387739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8D98EE46-797C-45B8-8337-491B94E05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634501" y="640080"/>
            <a:ext cx="4019429" cy="3339348"/>
          </a:xfrm>
        </p:spPr>
        <p:txBody>
          <a:bodyPr anchor="b">
            <a:normAutofit/>
          </a:bodyPr>
          <a:lstStyle/>
          <a:p>
            <a:r>
              <a:rPr lang="nl-NL" sz="4100" dirty="0">
                <a:solidFill>
                  <a:srgbClr val="FFFFFF"/>
                </a:solidFill>
              </a:rPr>
              <a:t>Hoe zou jij het vinden om </a:t>
            </a:r>
            <a:r>
              <a:rPr lang="nl-NL" sz="4100" dirty="0" err="1">
                <a:solidFill>
                  <a:srgbClr val="FFFFFF"/>
                </a:solidFill>
              </a:rPr>
              <a:t>marco</a:t>
            </a:r>
            <a:r>
              <a:rPr lang="nl-NL" sz="4100" dirty="0">
                <a:solidFill>
                  <a:srgbClr val="FFFFFF"/>
                </a:solidFill>
              </a:rPr>
              <a:t> te verzorgen?</a:t>
            </a:r>
          </a:p>
        </p:txBody>
      </p:sp>
      <p:sp>
        <p:nvSpPr>
          <p:cNvPr id="4" name="Ondertitel 3"/>
          <p:cNvSpPr>
            <a:spLocks noGrp="1"/>
          </p:cNvSpPr>
          <p:nvPr>
            <p:ph type="subTitle" idx="1"/>
          </p:nvPr>
        </p:nvSpPr>
        <p:spPr>
          <a:xfrm>
            <a:off x="638921" y="4315017"/>
            <a:ext cx="4015009" cy="1893939"/>
          </a:xfrm>
        </p:spPr>
        <p:txBody>
          <a:bodyPr anchor="t">
            <a:normAutofit/>
          </a:bodyPr>
          <a:lstStyle/>
          <a:p>
            <a:pPr algn="r"/>
            <a:r>
              <a:rPr lang="nl-NL" sz="1600" dirty="0">
                <a:solidFill>
                  <a:srgbClr val="FFFFFF"/>
                </a:solidFill>
              </a:rPr>
              <a:t>Welke kennis heb je nodig ?</a:t>
            </a:r>
          </a:p>
        </p:txBody>
      </p:sp>
      <p:cxnSp>
        <p:nvCxnSpPr>
          <p:cNvPr id="13" name="Straight Connector 12">
            <a:extLst>
              <a:ext uri="{FF2B5EF4-FFF2-40B4-BE49-F238E27FC236}">
                <a16:creationId xmlns:a16="http://schemas.microsoft.com/office/drawing/2014/main" id="{4E4CA735-62CB-4665-AA7D-4A259E3F7C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9130" y="4156010"/>
            <a:ext cx="35661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915B512-930A-40F0-82A6-4895B71A9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396" y="0"/>
            <a:ext cx="6909991" cy="6858000"/>
          </a:xfrm>
          <a:prstGeom prst="rect">
            <a:avLst/>
          </a:prstGeom>
          <a:blipFill dpi="0" rotWithShape="1">
            <a:blip r:embed="rId2">
              <a:duotone>
                <a:schemeClr val="accent1">
                  <a:shade val="45000"/>
                  <a:satMod val="135000"/>
                </a:schemeClr>
                <a:prstClr val="white"/>
              </a:duotone>
            </a:blip>
            <a:srcRect/>
            <a:tile tx="6350" ty="-101600" sx="70000" sy="7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Tree>
    <p:extLst>
      <p:ext uri="{BB962C8B-B14F-4D97-AF65-F5344CB8AC3E}">
        <p14:creationId xmlns:p14="http://schemas.microsoft.com/office/powerpoint/2010/main" val="512922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Oorzaken van verstandelijke handicaps</a:t>
            </a:r>
          </a:p>
        </p:txBody>
      </p:sp>
      <p:sp>
        <p:nvSpPr>
          <p:cNvPr id="3" name="Tijdelijke aanduiding voor inhoud 2"/>
          <p:cNvSpPr>
            <a:spLocks noGrp="1"/>
          </p:cNvSpPr>
          <p:nvPr>
            <p:ph idx="1"/>
          </p:nvPr>
        </p:nvSpPr>
        <p:spPr/>
        <p:txBody>
          <a:bodyPr/>
          <a:lstStyle/>
          <a:p>
            <a:pPr marL="0" indent="0">
              <a:buNone/>
            </a:pPr>
            <a:r>
              <a:rPr lang="nl-NL" dirty="0"/>
              <a:t>De oorzaak van verstandelijke handicaps ligt in een defect in de hersenschors. Dit defect kan in aanleg aanwezig zijn of worden veroorzaakt door een latere beschadiging. </a:t>
            </a:r>
          </a:p>
          <a:p>
            <a:pPr>
              <a:buFont typeface="Wingdings" panose="05000000000000000000" pitchFamily="2" charset="2"/>
              <a:buChar char="v"/>
            </a:pPr>
            <a:r>
              <a:rPr lang="nl-NL" dirty="0"/>
              <a:t>Genetisch bepaalde factoren (bijv. chromosoomafwijkingen)</a:t>
            </a:r>
          </a:p>
          <a:p>
            <a:pPr>
              <a:buFont typeface="Wingdings" panose="05000000000000000000" pitchFamily="2" charset="2"/>
              <a:buChar char="v"/>
            </a:pPr>
            <a:r>
              <a:rPr lang="nl-NL" dirty="0"/>
              <a:t>Aangeboren hersenletsel</a:t>
            </a:r>
          </a:p>
          <a:p>
            <a:pPr>
              <a:buFont typeface="Wingdings" panose="05000000000000000000" pitchFamily="2" charset="2"/>
              <a:buChar char="v"/>
            </a:pPr>
            <a:r>
              <a:rPr lang="nl-NL" dirty="0"/>
              <a:t>Geboortetrauma</a:t>
            </a:r>
          </a:p>
          <a:p>
            <a:pPr>
              <a:buFont typeface="Wingdings" panose="05000000000000000000" pitchFamily="2" charset="2"/>
              <a:buChar char="v"/>
            </a:pPr>
            <a:r>
              <a:rPr lang="nl-NL" dirty="0"/>
              <a:t>Trauma</a:t>
            </a:r>
          </a:p>
          <a:p>
            <a:pPr>
              <a:buFont typeface="Wingdings" panose="05000000000000000000" pitchFamily="2" charset="2"/>
              <a:buChar char="v"/>
            </a:pPr>
            <a:r>
              <a:rPr lang="nl-NL" dirty="0"/>
              <a:t>Ernstige infecties tijdens de zwangerschap of erna</a:t>
            </a:r>
          </a:p>
        </p:txBody>
      </p:sp>
    </p:spTree>
    <p:extLst>
      <p:ext uri="{BB962C8B-B14F-4D97-AF65-F5344CB8AC3E}">
        <p14:creationId xmlns:p14="http://schemas.microsoft.com/office/powerpoint/2010/main" val="2201832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p:nvSpPr>
          <p:cNvPr id="8"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blipFill dpi="0" rotWithShape="1">
            <a:blip r:embed="rId2">
              <a:duotone>
                <a:schemeClr val="accent1">
                  <a:shade val="45000"/>
                  <a:satMod val="135000"/>
                </a:schemeClr>
                <a:prstClr val="white"/>
              </a:duotone>
            </a:blip>
            <a:srcRect/>
            <a:tile tx="-444500" ty="-127000" sx="50000" sy="5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10" name="Rectangle 9">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4219803" y="4735775"/>
            <a:ext cx="7006998" cy="1156360"/>
          </a:xfrm>
        </p:spPr>
        <p:txBody>
          <a:bodyPr anchor="t">
            <a:normAutofit/>
          </a:bodyPr>
          <a:lstStyle/>
          <a:p>
            <a:r>
              <a:rPr lang="nl-NL">
                <a:solidFill>
                  <a:schemeClr val="tx1"/>
                </a:solidFill>
              </a:rPr>
              <a:t>Syndromen </a:t>
            </a:r>
          </a:p>
        </p:txBody>
      </p:sp>
      <p:sp>
        <p:nvSpPr>
          <p:cNvPr id="3" name="Tijdelijke aanduiding voor inhoud 2"/>
          <p:cNvSpPr>
            <a:spLocks noGrp="1"/>
          </p:cNvSpPr>
          <p:nvPr>
            <p:ph idx="1"/>
          </p:nvPr>
        </p:nvSpPr>
        <p:spPr>
          <a:xfrm>
            <a:off x="4219802" y="1045600"/>
            <a:ext cx="7006998" cy="3370634"/>
          </a:xfrm>
        </p:spPr>
        <p:txBody>
          <a:bodyPr anchor="b">
            <a:normAutofit/>
          </a:bodyPr>
          <a:lstStyle/>
          <a:p>
            <a:pPr marL="0" indent="0">
              <a:buNone/>
            </a:pPr>
            <a:r>
              <a:rPr lang="nl-NL" sz="2000"/>
              <a:t>Het begrip 'syndroom' komt vaak voor in de namen die gebruikt worden om een bepaald type verstandelijke handicap mee aan te duiden. Syndroom betekent in dit geval dat er bij die persoon, behalve de verstandelijke handicap, nog een bepaald aantal andere (opvallende) kenmerken aanwezig zijn die bij elkaar horen. Omdat het samengaan van dezelfde (opvallende) kenmerken ook bij andere mensen gevonden wordt, lijkt er sprake te zijn van één bepaalde afwijking met dezelfde oorzaak.</a:t>
            </a:r>
          </a:p>
        </p:txBody>
      </p:sp>
      <p:cxnSp>
        <p:nvCxnSpPr>
          <p:cNvPr id="12" name="Straight Connector 11">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38184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Een aantal syndromen</a:t>
            </a:r>
          </a:p>
        </p:txBody>
      </p:sp>
      <p:sp>
        <p:nvSpPr>
          <p:cNvPr id="3" name="Tijdelijke aanduiding voor inhoud 2"/>
          <p:cNvSpPr>
            <a:spLocks noGrp="1"/>
          </p:cNvSpPr>
          <p:nvPr>
            <p:ph idx="1"/>
          </p:nvPr>
        </p:nvSpPr>
        <p:spPr/>
        <p:txBody>
          <a:bodyPr/>
          <a:lstStyle/>
          <a:p>
            <a:pPr>
              <a:buFont typeface="Wingdings" panose="05000000000000000000" pitchFamily="2" charset="2"/>
              <a:buChar char="Ø"/>
            </a:pPr>
            <a:r>
              <a:rPr lang="nl-NL" dirty="0"/>
              <a:t> Down syndroom</a:t>
            </a:r>
          </a:p>
          <a:p>
            <a:pPr>
              <a:buFont typeface="Wingdings" panose="05000000000000000000" pitchFamily="2" charset="2"/>
              <a:buChar char="Ø"/>
            </a:pPr>
            <a:r>
              <a:rPr lang="nl-NL" dirty="0"/>
              <a:t> </a:t>
            </a:r>
            <a:r>
              <a:rPr lang="nl-NL" dirty="0" err="1"/>
              <a:t>Rett</a:t>
            </a:r>
            <a:r>
              <a:rPr lang="nl-NL" dirty="0"/>
              <a:t> syndroom</a:t>
            </a:r>
          </a:p>
          <a:p>
            <a:pPr>
              <a:buFont typeface="Wingdings" panose="05000000000000000000" pitchFamily="2" charset="2"/>
              <a:buChar char="Ø"/>
            </a:pPr>
            <a:r>
              <a:rPr lang="nl-NL" dirty="0"/>
              <a:t> </a:t>
            </a:r>
            <a:r>
              <a:rPr lang="nl-NL" dirty="0" err="1"/>
              <a:t>Sotos</a:t>
            </a:r>
            <a:r>
              <a:rPr lang="nl-NL" dirty="0"/>
              <a:t> syndroom</a:t>
            </a:r>
          </a:p>
          <a:p>
            <a:pPr>
              <a:buFont typeface="Wingdings" panose="05000000000000000000" pitchFamily="2" charset="2"/>
              <a:buChar char="Ø"/>
            </a:pPr>
            <a:r>
              <a:rPr lang="nl-NL" dirty="0"/>
              <a:t> Fragiele X syndroom</a:t>
            </a:r>
          </a:p>
          <a:p>
            <a:pPr>
              <a:buFont typeface="Wingdings" panose="05000000000000000000" pitchFamily="2" charset="2"/>
              <a:buChar char="Ø"/>
            </a:pPr>
            <a:r>
              <a:rPr lang="nl-NL" dirty="0"/>
              <a:t> </a:t>
            </a:r>
            <a:r>
              <a:rPr lang="nl-NL" dirty="0" err="1"/>
              <a:t>Prader</a:t>
            </a:r>
            <a:r>
              <a:rPr lang="nl-NL" dirty="0"/>
              <a:t> </a:t>
            </a:r>
            <a:r>
              <a:rPr lang="nl-NL" dirty="0" err="1"/>
              <a:t>Willi</a:t>
            </a:r>
            <a:r>
              <a:rPr lang="nl-NL" dirty="0"/>
              <a:t> syndroom</a:t>
            </a:r>
          </a:p>
          <a:p>
            <a:pPr>
              <a:buFont typeface="Wingdings" panose="05000000000000000000" pitchFamily="2" charset="2"/>
              <a:buChar char="Ø"/>
            </a:pPr>
            <a:r>
              <a:rPr lang="nl-NL" dirty="0"/>
              <a:t> </a:t>
            </a:r>
            <a:r>
              <a:rPr lang="nl-NL"/>
              <a:t>Williams syndroom</a:t>
            </a:r>
            <a:endParaRPr lang="nl-NL" dirty="0"/>
          </a:p>
        </p:txBody>
      </p:sp>
    </p:spTree>
    <p:extLst>
      <p:ext uri="{BB962C8B-B14F-4D97-AF65-F5344CB8AC3E}">
        <p14:creationId xmlns:p14="http://schemas.microsoft.com/office/powerpoint/2010/main" val="4270090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u="sng" dirty="0" err="1"/>
              <a:t>Rett</a:t>
            </a:r>
            <a:r>
              <a:rPr lang="nl-NL" dirty="0"/>
              <a:t> syndroom</a:t>
            </a:r>
          </a:p>
        </p:txBody>
      </p:sp>
      <p:sp>
        <p:nvSpPr>
          <p:cNvPr id="3" name="Tijdelijke aanduiding voor inhoud 2"/>
          <p:cNvSpPr>
            <a:spLocks noGrp="1"/>
          </p:cNvSpPr>
          <p:nvPr>
            <p:ph idx="1"/>
          </p:nvPr>
        </p:nvSpPr>
        <p:spPr>
          <a:xfrm>
            <a:off x="1024129" y="2286000"/>
            <a:ext cx="5888736" cy="4023360"/>
          </a:xfrm>
        </p:spPr>
        <p:txBody>
          <a:bodyPr>
            <a:normAutofit fontScale="92500" lnSpcReduction="20000"/>
          </a:bodyPr>
          <a:lstStyle/>
          <a:p>
            <a:pPr>
              <a:buFont typeface="Courier New" panose="02070309020205020404" pitchFamily="49" charset="0"/>
              <a:buChar char="o"/>
            </a:pPr>
            <a:r>
              <a:rPr lang="nl-NL" dirty="0"/>
              <a:t> Normale ontwikkeling tot 6-15 maanden</a:t>
            </a:r>
          </a:p>
          <a:p>
            <a:pPr>
              <a:buFont typeface="Courier New" panose="02070309020205020404" pitchFamily="49" charset="0"/>
              <a:buChar char="o"/>
            </a:pPr>
            <a:r>
              <a:rPr lang="nl-NL" dirty="0"/>
              <a:t> Genetische mutatie op het X-chromosoom</a:t>
            </a:r>
          </a:p>
          <a:p>
            <a:pPr>
              <a:buFont typeface="Courier New" panose="02070309020205020404" pitchFamily="49" charset="0"/>
              <a:buChar char="o"/>
            </a:pPr>
            <a:r>
              <a:rPr lang="nl-NL" dirty="0"/>
              <a:t> Alleen meisjes</a:t>
            </a:r>
          </a:p>
          <a:p>
            <a:pPr>
              <a:buFont typeface="Courier New" panose="02070309020205020404" pitchFamily="49" charset="0"/>
              <a:buChar char="o"/>
            </a:pPr>
            <a:r>
              <a:rPr lang="nl-NL" dirty="0"/>
              <a:t> Verlies van motorische vaardigheden </a:t>
            </a:r>
          </a:p>
          <a:p>
            <a:pPr>
              <a:buFont typeface="Courier New" panose="02070309020205020404" pitchFamily="49" charset="0"/>
              <a:buChar char="o"/>
            </a:pPr>
            <a:r>
              <a:rPr lang="nl-NL" dirty="0"/>
              <a:t> Verlies van spraak</a:t>
            </a:r>
          </a:p>
          <a:p>
            <a:pPr>
              <a:buFont typeface="Courier New" panose="02070309020205020404" pitchFamily="49" charset="0"/>
              <a:buChar char="o"/>
            </a:pPr>
            <a:r>
              <a:rPr lang="nl-NL" dirty="0"/>
              <a:t> Ernstige verstandelijke handicap</a:t>
            </a:r>
          </a:p>
          <a:p>
            <a:pPr>
              <a:buFont typeface="Courier New" panose="02070309020205020404" pitchFamily="49" charset="0"/>
              <a:buChar char="o"/>
            </a:pPr>
            <a:r>
              <a:rPr lang="nl-NL" dirty="0"/>
              <a:t> Onregelmatigheden in de ademhaling</a:t>
            </a:r>
          </a:p>
          <a:p>
            <a:pPr>
              <a:buFont typeface="Courier New" panose="02070309020205020404" pitchFamily="49" charset="0"/>
              <a:buChar char="o"/>
            </a:pPr>
            <a:r>
              <a:rPr lang="nl-NL" dirty="0"/>
              <a:t> Slaapproblemen</a:t>
            </a:r>
          </a:p>
          <a:p>
            <a:pPr>
              <a:buFont typeface="Courier New" panose="02070309020205020404" pitchFamily="49" charset="0"/>
              <a:buChar char="o"/>
            </a:pPr>
            <a:r>
              <a:rPr lang="nl-NL" dirty="0"/>
              <a:t> Ziekten die relatief vaak voorkomen: epilepsie, 	scoliose reflux, stoornissen van het autonome  	zenuwstelsel.</a:t>
            </a: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3837" y="751625"/>
            <a:ext cx="4130630" cy="5507507"/>
          </a:xfrm>
          <a:prstGeom prst="rect">
            <a:avLst/>
          </a:prstGeom>
        </p:spPr>
      </p:pic>
    </p:spTree>
    <p:extLst>
      <p:ext uri="{BB962C8B-B14F-4D97-AF65-F5344CB8AC3E}">
        <p14:creationId xmlns:p14="http://schemas.microsoft.com/office/powerpoint/2010/main" val="4161220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B452173-2C8B-40B2-BE30-B35A919573DE}"/>
              </a:ext>
            </a:extLst>
          </p:cNvPr>
          <p:cNvSpPr>
            <a:spLocks noGrp="1"/>
          </p:cNvSpPr>
          <p:nvPr>
            <p:ph type="title"/>
          </p:nvPr>
        </p:nvSpPr>
        <p:spPr>
          <a:xfrm>
            <a:off x="964788" y="804333"/>
            <a:ext cx="3391900" cy="5249334"/>
          </a:xfrm>
        </p:spPr>
        <p:txBody>
          <a:bodyPr>
            <a:normAutofit/>
          </a:bodyPr>
          <a:lstStyle/>
          <a:p>
            <a:pPr algn="r"/>
            <a:r>
              <a:rPr lang="nl-NL" dirty="0"/>
              <a:t>Maak kennis met Marco</a:t>
            </a:r>
          </a:p>
        </p:txBody>
      </p:sp>
      <p:cxnSp>
        <p:nvCxnSpPr>
          <p:cNvPr id="10" name="Straight Connector 9">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10B0FC81-ED00-4276-90E4-483882121489}"/>
              </a:ext>
            </a:extLst>
          </p:cNvPr>
          <p:cNvSpPr>
            <a:spLocks noGrp="1"/>
          </p:cNvSpPr>
          <p:nvPr>
            <p:ph idx="1"/>
          </p:nvPr>
        </p:nvSpPr>
        <p:spPr>
          <a:xfrm>
            <a:off x="4999330" y="804333"/>
            <a:ext cx="6257721" cy="5249334"/>
          </a:xfrm>
        </p:spPr>
        <p:txBody>
          <a:bodyPr anchor="ctr">
            <a:normAutofit/>
          </a:bodyPr>
          <a:lstStyle/>
          <a:p>
            <a:r>
              <a:rPr lang="nl-NL" sz="2000" dirty="0"/>
              <a:t>Marco is 31 jaar oud en heeft een ernstige meervoudige beperking</a:t>
            </a:r>
          </a:p>
          <a:p>
            <a:r>
              <a:rPr lang="nl-NL" sz="2000" dirty="0"/>
              <a:t>Marco heeft een zeer laag ontwikkelingsniveau. </a:t>
            </a:r>
          </a:p>
          <a:p>
            <a:r>
              <a:rPr lang="nl-NL" sz="2000" dirty="0"/>
              <a:t>Hij functioneert op het niveau van ongeveer 9 maanden.</a:t>
            </a:r>
          </a:p>
          <a:p>
            <a:r>
              <a:rPr lang="nl-NL" sz="2000" dirty="0"/>
              <a:t>Daarnaast heeft hij spasmen aan armen en benen (spastische quadriplegie)</a:t>
            </a:r>
          </a:p>
          <a:p>
            <a:r>
              <a:rPr lang="nl-NL" sz="2000" dirty="0"/>
              <a:t>Hij heeft een visusstoornis </a:t>
            </a:r>
          </a:p>
          <a:p>
            <a:r>
              <a:rPr lang="nl-NL" sz="2000" dirty="0"/>
              <a:t>Hij heeft ernstige epilepsie</a:t>
            </a:r>
          </a:p>
          <a:p>
            <a:r>
              <a:rPr lang="nl-NL" sz="2000" dirty="0"/>
              <a:t>Marco is geboren met het SOTOS syndroom en heeft op zeer jonge leeftijd een hersenbeschadiging opgelopen na een status epilepticus.</a:t>
            </a:r>
          </a:p>
          <a:p>
            <a:endParaRPr lang="nl-NL" sz="2000" dirty="0"/>
          </a:p>
        </p:txBody>
      </p:sp>
    </p:spTree>
    <p:extLst>
      <p:ext uri="{BB962C8B-B14F-4D97-AF65-F5344CB8AC3E}">
        <p14:creationId xmlns:p14="http://schemas.microsoft.com/office/powerpoint/2010/main" val="1127701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24128" y="585216"/>
            <a:ext cx="8018272" cy="1499616"/>
          </a:xfrm>
        </p:spPr>
        <p:txBody>
          <a:bodyPr>
            <a:normAutofit/>
          </a:bodyPr>
          <a:lstStyle/>
          <a:p>
            <a:r>
              <a:rPr lang="nl-NL"/>
              <a:t>Wanneer is iemand ernstig meervoudig beperkt?</a:t>
            </a:r>
          </a:p>
        </p:txBody>
      </p:sp>
      <p:sp>
        <p:nvSpPr>
          <p:cNvPr id="3" name="Tijdelijke aanduiding voor inhoud 2"/>
          <p:cNvSpPr>
            <a:spLocks noGrp="1"/>
          </p:cNvSpPr>
          <p:nvPr>
            <p:ph idx="1"/>
          </p:nvPr>
        </p:nvSpPr>
        <p:spPr>
          <a:xfrm>
            <a:off x="1024128" y="2286000"/>
            <a:ext cx="8018271" cy="4023360"/>
          </a:xfrm>
        </p:spPr>
        <p:txBody>
          <a:bodyPr>
            <a:normAutofit/>
          </a:bodyPr>
          <a:lstStyle/>
          <a:p>
            <a:r>
              <a:rPr lang="nl-NL"/>
              <a:t>Een zeer ernstige verstandelijke beperking.</a:t>
            </a:r>
          </a:p>
          <a:p>
            <a:r>
              <a:rPr lang="nl-NL"/>
              <a:t>Een lichamelijke beperking.</a:t>
            </a:r>
          </a:p>
          <a:p>
            <a:r>
              <a:rPr lang="nl-NL"/>
              <a:t>Bijkomende stoornissen zoals epilepsie, reflux.</a:t>
            </a:r>
          </a:p>
          <a:p>
            <a:r>
              <a:rPr lang="nl-NL"/>
              <a:t>Een IQ dat lager is dan 25.</a:t>
            </a:r>
          </a:p>
          <a:p>
            <a:r>
              <a:rPr lang="nl-NL"/>
              <a:t>Een ontwikkelingsleeftijd tot 24 maanden, waarbij de kalenderleeftijd ver boven de ontwikkelingsleeftijd ligt.</a:t>
            </a:r>
          </a:p>
          <a:p>
            <a:r>
              <a:rPr lang="nl-NL"/>
              <a:t>Vaak  ernstige  zintuiglijke beperkingen en prikkelverwerkingsstoornissen.</a:t>
            </a:r>
          </a:p>
          <a:p>
            <a:r>
              <a:rPr lang="nl-NL"/>
              <a:t>Veel of regelmatige gezondheidsproblemen.</a:t>
            </a:r>
          </a:p>
          <a:p>
            <a:pPr marL="0" indent="0">
              <a:buNone/>
            </a:pPr>
            <a:endParaRPr lang="nl-NL"/>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6287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A9B9E1-AE3D-4F69-9670-71C92ED1B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3A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1B532CA-CE0A-4D9D-BCAB-A93EED49C70F}"/>
              </a:ext>
            </a:extLst>
          </p:cNvPr>
          <p:cNvSpPr>
            <a:spLocks noGrp="1"/>
          </p:cNvSpPr>
          <p:nvPr>
            <p:ph type="title"/>
          </p:nvPr>
        </p:nvSpPr>
        <p:spPr>
          <a:xfrm>
            <a:off x="1024129" y="585216"/>
            <a:ext cx="3779085" cy="1499616"/>
          </a:xfrm>
        </p:spPr>
        <p:txBody>
          <a:bodyPr vert="horz" lIns="91440" tIns="45720" rIns="91440" bIns="45720" rtlCol="0">
            <a:normAutofit fontScale="90000"/>
          </a:bodyPr>
          <a:lstStyle/>
          <a:p>
            <a:br>
              <a:rPr lang="en-US" sz="3500" dirty="0">
                <a:solidFill>
                  <a:srgbClr val="FFFFFF"/>
                </a:solidFill>
              </a:rPr>
            </a:br>
            <a:br>
              <a:rPr lang="en-US" sz="3500" dirty="0">
                <a:solidFill>
                  <a:srgbClr val="FFFFFF"/>
                </a:solidFill>
              </a:rPr>
            </a:br>
            <a:r>
              <a:rPr lang="en-US" sz="3500" dirty="0" err="1">
                <a:solidFill>
                  <a:srgbClr val="FFFFFF"/>
                </a:solidFill>
              </a:rPr>
              <a:t>Hier</a:t>
            </a:r>
            <a:r>
              <a:rPr lang="en-US" sz="3500" dirty="0">
                <a:solidFill>
                  <a:srgbClr val="FFFFFF"/>
                </a:solidFill>
              </a:rPr>
              <a:t> </a:t>
            </a:r>
            <a:r>
              <a:rPr lang="en-US" sz="3500" dirty="0" err="1">
                <a:solidFill>
                  <a:srgbClr val="FFFFFF"/>
                </a:solidFill>
              </a:rPr>
              <a:t>zie</a:t>
            </a:r>
            <a:r>
              <a:rPr lang="en-US" sz="3500" dirty="0">
                <a:solidFill>
                  <a:srgbClr val="FFFFFF"/>
                </a:solidFill>
              </a:rPr>
              <a:t> je Marco</a:t>
            </a:r>
            <a:br>
              <a:rPr lang="en-US" sz="3500" dirty="0">
                <a:solidFill>
                  <a:srgbClr val="FFFFFF"/>
                </a:solidFill>
              </a:rPr>
            </a:br>
            <a:br>
              <a:rPr lang="en-US" sz="3500" dirty="0">
                <a:solidFill>
                  <a:srgbClr val="FFFFFF"/>
                </a:solidFill>
              </a:rPr>
            </a:br>
            <a:endParaRPr lang="en-US" sz="3500" dirty="0">
              <a:solidFill>
                <a:srgbClr val="FFFFFF"/>
              </a:solidFill>
            </a:endParaRPr>
          </a:p>
        </p:txBody>
      </p:sp>
      <p:cxnSp>
        <p:nvCxnSpPr>
          <p:cNvPr id="13" name="Straight Connector 12">
            <a:extLst>
              <a:ext uri="{FF2B5EF4-FFF2-40B4-BE49-F238E27FC236}">
                <a16:creationId xmlns:a16="http://schemas.microsoft.com/office/drawing/2014/main" id="{3234ED8A-BEE3-4F34-B45B-731E1E292E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4" name="Tijdelijke aanduiding voor inhoud 3">
            <a:extLst>
              <a:ext uri="{FF2B5EF4-FFF2-40B4-BE49-F238E27FC236}">
                <a16:creationId xmlns:a16="http://schemas.microsoft.com/office/drawing/2014/main" id="{361B9437-4CCA-4A5E-A893-F25F427FBEEC}"/>
              </a:ext>
            </a:extLst>
          </p:cNvPr>
          <p:cNvPicPr>
            <a:picLocks noChangeAspect="1"/>
          </p:cNvPicPr>
          <p:nvPr/>
        </p:nvPicPr>
        <p:blipFill rotWithShape="1">
          <a:blip r:embed="rId2"/>
          <a:srcRect l="17637" r="9246"/>
          <a:stretch/>
        </p:blipFill>
        <p:spPr>
          <a:xfrm>
            <a:off x="6096000" y="640080"/>
            <a:ext cx="5455921" cy="5577840"/>
          </a:xfrm>
          <a:prstGeom prst="rect">
            <a:avLst/>
          </a:prstGeom>
        </p:spPr>
      </p:pic>
    </p:spTree>
    <p:extLst>
      <p:ext uri="{BB962C8B-B14F-4D97-AF65-F5344CB8AC3E}">
        <p14:creationId xmlns:p14="http://schemas.microsoft.com/office/powerpoint/2010/main" val="3006321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u="sng" dirty="0" err="1"/>
              <a:t>Sotos</a:t>
            </a:r>
            <a:r>
              <a:rPr lang="nl-NL" dirty="0"/>
              <a:t> syndroom</a:t>
            </a:r>
          </a:p>
        </p:txBody>
      </p:sp>
      <p:sp>
        <p:nvSpPr>
          <p:cNvPr id="3" name="Tijdelijke aanduiding voor inhoud 2"/>
          <p:cNvSpPr>
            <a:spLocks noGrp="1"/>
          </p:cNvSpPr>
          <p:nvPr>
            <p:ph idx="1"/>
          </p:nvPr>
        </p:nvSpPr>
        <p:spPr/>
        <p:txBody>
          <a:bodyPr/>
          <a:lstStyle/>
          <a:p>
            <a:pPr>
              <a:buFont typeface="Wingdings" panose="05000000000000000000" pitchFamily="2" charset="2"/>
              <a:buChar char="§"/>
            </a:pPr>
            <a:r>
              <a:rPr lang="nl-NL" dirty="0"/>
              <a:t> Diverse gelaatskenmerken: Lange schedel, puntige kin, grote handen en voeten.</a:t>
            </a:r>
          </a:p>
          <a:p>
            <a:pPr>
              <a:buFont typeface="Wingdings" panose="05000000000000000000" pitchFamily="2" charset="2"/>
              <a:buChar char="§"/>
            </a:pPr>
            <a:r>
              <a:rPr lang="nl-NL" dirty="0"/>
              <a:t> Hoog geboorte gewicht</a:t>
            </a:r>
          </a:p>
          <a:p>
            <a:pPr>
              <a:buFont typeface="Wingdings" panose="05000000000000000000" pitchFamily="2" charset="2"/>
              <a:buChar char="§"/>
            </a:pPr>
            <a:r>
              <a:rPr lang="nl-NL" dirty="0"/>
              <a:t> Slappe spieren</a:t>
            </a:r>
          </a:p>
          <a:p>
            <a:pPr>
              <a:buFont typeface="Wingdings" panose="05000000000000000000" pitchFamily="2" charset="2"/>
              <a:buChar char="§"/>
            </a:pPr>
            <a:r>
              <a:rPr lang="nl-NL" dirty="0"/>
              <a:t> Fout op chromosoom 5</a:t>
            </a:r>
          </a:p>
          <a:p>
            <a:pPr>
              <a:buFont typeface="Wingdings" panose="05000000000000000000" pitchFamily="2" charset="2"/>
              <a:buChar char="§"/>
            </a:pPr>
            <a:r>
              <a:rPr lang="nl-NL" dirty="0"/>
              <a:t> Meestal een lichte verstandelijke beperking</a:t>
            </a:r>
          </a:p>
          <a:p>
            <a:pPr>
              <a:buFont typeface="Wingdings" panose="05000000000000000000" pitchFamily="2" charset="2"/>
              <a:buChar char="§"/>
            </a:pPr>
            <a:r>
              <a:rPr lang="nl-NL" dirty="0"/>
              <a:t> Ziekten die relatief vaak voorkomen: Epilepsie, scoliose</a:t>
            </a:r>
          </a:p>
        </p:txBody>
      </p:sp>
    </p:spTree>
    <p:extLst>
      <p:ext uri="{BB962C8B-B14F-4D97-AF65-F5344CB8AC3E}">
        <p14:creationId xmlns:p14="http://schemas.microsoft.com/office/powerpoint/2010/main" val="7985475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DFCAFF7C2DFDD408E0B5A79792CD6D9" ma:contentTypeVersion="12" ma:contentTypeDescription="Een nieuw document maken." ma:contentTypeScope="" ma:versionID="27f68efc83a165104e2bf09beefca2c7">
  <xsd:schema xmlns:xsd="http://www.w3.org/2001/XMLSchema" xmlns:xs="http://www.w3.org/2001/XMLSchema" xmlns:p="http://schemas.microsoft.com/office/2006/metadata/properties" xmlns:ns3="57eda7aa-7cec-4011-b6bc-f65575d7256d" xmlns:ns4="3f0503e6-0cb1-4081-954a-1a318a7cfdea" targetNamespace="http://schemas.microsoft.com/office/2006/metadata/properties" ma:root="true" ma:fieldsID="2b94d8ca33c60728c804942b9c0bcb65" ns3:_="" ns4:_="">
    <xsd:import namespace="57eda7aa-7cec-4011-b6bc-f65575d7256d"/>
    <xsd:import namespace="3f0503e6-0cb1-4081-954a-1a318a7cfdea"/>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da7aa-7cec-4011-b6bc-f65575d7256d"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element name="LastSharedByUser" ma:index="11" nillable="true" ma:displayName="Laatst gedeeld, per gebruiker" ma:internalName="LastSharedByUser" ma:readOnly="true">
      <xsd:simpleType>
        <xsd:restriction base="dms:Note">
          <xsd:maxLength value="255"/>
        </xsd:restriction>
      </xsd:simpleType>
    </xsd:element>
    <xsd:element name="LastSharedByTime" ma:index="12" nillable="true" ma:displayName="Laatst gedeeld, per tijdstip"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f0503e6-0cb1-4081-954a-1a318a7cfdea"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4A61BF-AE01-4AF6-BD5A-392AF73B4B6F}">
  <ds:schemaRefs>
    <ds:schemaRef ds:uri="http://schemas.microsoft.com/office/2006/documentManagement/types"/>
    <ds:schemaRef ds:uri="http://purl.org/dc/terms/"/>
    <ds:schemaRef ds:uri="57eda7aa-7cec-4011-b6bc-f65575d7256d"/>
    <ds:schemaRef ds:uri="http://purl.org/dc/elements/1.1/"/>
    <ds:schemaRef ds:uri="http://purl.org/dc/dcmitype/"/>
    <ds:schemaRef ds:uri="http://www.w3.org/XML/1998/namespace"/>
    <ds:schemaRef ds:uri="http://schemas.microsoft.com/office/infopath/2007/PartnerControls"/>
    <ds:schemaRef ds:uri="http://schemas.openxmlformats.org/package/2006/metadata/core-properties"/>
    <ds:schemaRef ds:uri="3f0503e6-0cb1-4081-954a-1a318a7cfdea"/>
    <ds:schemaRef ds:uri="http://schemas.microsoft.com/office/2006/metadata/properties"/>
  </ds:schemaRefs>
</ds:datastoreItem>
</file>

<file path=customXml/itemProps2.xml><?xml version="1.0" encoding="utf-8"?>
<ds:datastoreItem xmlns:ds="http://schemas.openxmlformats.org/officeDocument/2006/customXml" ds:itemID="{BC45C846-99A6-4B0C-846E-FFE552A1323B}">
  <ds:schemaRefs>
    <ds:schemaRef ds:uri="http://schemas.microsoft.com/sharepoint/v3/contenttype/forms"/>
  </ds:schemaRefs>
</ds:datastoreItem>
</file>

<file path=customXml/itemProps3.xml><?xml version="1.0" encoding="utf-8"?>
<ds:datastoreItem xmlns:ds="http://schemas.openxmlformats.org/officeDocument/2006/customXml" ds:itemID="{335C4E4F-40F7-4545-83D7-BD70895F2F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eda7aa-7cec-4011-b6bc-f65575d7256d"/>
    <ds:schemaRef ds:uri="3f0503e6-0cb1-4081-954a-1a318a7cfd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35</TotalTime>
  <Words>516</Words>
  <Application>Microsoft Office PowerPoint</Application>
  <PresentationFormat>Breedbeeld</PresentationFormat>
  <Paragraphs>69</Paragraphs>
  <Slides>12</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12</vt:i4>
      </vt:variant>
    </vt:vector>
  </HeadingPairs>
  <TitlesOfParts>
    <vt:vector size="19" baseType="lpstr">
      <vt:lpstr>Arial</vt:lpstr>
      <vt:lpstr>Courier New</vt:lpstr>
      <vt:lpstr>Tw Cen MT</vt:lpstr>
      <vt:lpstr>Tw Cen MT Condensed</vt:lpstr>
      <vt:lpstr>Wingdings</vt:lpstr>
      <vt:lpstr>Wingdings 3</vt:lpstr>
      <vt:lpstr>Integraal</vt:lpstr>
      <vt:lpstr>Gehandicaptenzorg</vt:lpstr>
      <vt:lpstr>Oorzaken van verstandelijke handicaps</vt:lpstr>
      <vt:lpstr>Syndromen </vt:lpstr>
      <vt:lpstr>Een aantal syndromen</vt:lpstr>
      <vt:lpstr>Rett syndroom</vt:lpstr>
      <vt:lpstr>Maak kennis met Marco</vt:lpstr>
      <vt:lpstr>Wanneer is iemand ernstig meervoudig beperkt?</vt:lpstr>
      <vt:lpstr>  Hier zie je Marco  </vt:lpstr>
      <vt:lpstr>Sotos syndroom</vt:lpstr>
      <vt:lpstr>Hoe ziet Marco zijn leven er uit?</vt:lpstr>
      <vt:lpstr>Problemen </vt:lpstr>
      <vt:lpstr>Hoe zou jij het vinden om marco te verzorgen?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Gehandicaptenzorg</dc:title>
  <dc:creator>Ek van, W.</dc:creator>
  <cp:lastModifiedBy>Charlotte Verhagen</cp:lastModifiedBy>
  <cp:revision>3</cp:revision>
  <dcterms:created xsi:type="dcterms:W3CDTF">2020-01-06T08:40:18Z</dcterms:created>
  <dcterms:modified xsi:type="dcterms:W3CDTF">2022-01-06T14:34:57Z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0x0101008DFCAFF7C2DFDD408E0B5A79792CD6D9</vt:lpwstr>
  </property>
</Properties>
</file>